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D89"/>
    <a:srgbClr val="5EB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19408-B8EE-4AB5-9F87-2745B3BC76DF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6ACFA-1F5E-43DD-8B59-27298F507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82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6ACFA-1F5E-43DD-8B59-27298F5076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95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57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890" y="4218712"/>
            <a:ext cx="4077110" cy="2639288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5593" y="6158643"/>
            <a:ext cx="696612" cy="500385"/>
          </a:xfrm>
        </p:spPr>
        <p:txBody>
          <a:bodyPr/>
          <a:lstStyle>
            <a:lvl1pPr>
              <a:defRPr sz="14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35ED744-1D85-4D26-BDD4-1768C863F89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250397" y="404230"/>
            <a:ext cx="10919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000" b="1" dirty="0" smtClean="0">
                <a:solidFill>
                  <a:srgbClr val="9BBB59"/>
                </a:solidFill>
                <a:latin typeface="Verdana"/>
                <a:ea typeface="+mj-ea"/>
                <a:cs typeface="Verdana"/>
              </a:rPr>
              <a:t>01/07/2016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298969" cy="138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2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8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83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85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31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80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80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01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98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ED744-1D85-4D26-BDD4-1768C863F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01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426052" y="2163844"/>
            <a:ext cx="70321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000" b="1" dirty="0" smtClean="0">
                <a:solidFill>
                  <a:srgbClr val="197D89"/>
                </a:solidFill>
                <a:latin typeface="Verdana"/>
                <a:cs typeface="Verdana"/>
              </a:rPr>
              <a:t>COLLEGES NUMERIQUES</a:t>
            </a:r>
          </a:p>
          <a:p>
            <a:pPr algn="l"/>
            <a:r>
              <a:rPr lang="fr-FR" sz="4000" b="1" dirty="0" smtClean="0">
                <a:solidFill>
                  <a:srgbClr val="197D89"/>
                </a:solidFill>
                <a:latin typeface="Verdana"/>
                <a:cs typeface="Verdana"/>
              </a:rPr>
              <a:t>15 novembre 2016</a:t>
            </a:r>
            <a:endParaRPr lang="fr-FR" sz="4000" b="1" dirty="0">
              <a:solidFill>
                <a:srgbClr val="197D89"/>
              </a:solidFill>
              <a:latin typeface="Verdana"/>
              <a:cs typeface="Verdana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5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1/ POINT DE SITUATION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r>
              <a:rPr lang="fr-FR" sz="1600" b="1" dirty="0" smtClean="0">
                <a:solidFill>
                  <a:srgbClr val="31859C"/>
                </a:solidFill>
                <a:latin typeface="Verdana"/>
                <a:cs typeface="Verdana"/>
              </a:rPr>
              <a:t>L’expérience collège préfigurateur Ducos du </a:t>
            </a:r>
            <a:r>
              <a:rPr lang="fr-FR" sz="1600" b="1" dirty="0" err="1" smtClean="0">
                <a:solidFill>
                  <a:srgbClr val="31859C"/>
                </a:solidFill>
                <a:latin typeface="Verdana"/>
                <a:cs typeface="Verdana"/>
              </a:rPr>
              <a:t>Hauron</a:t>
            </a:r>
            <a:r>
              <a:rPr lang="fr-FR" sz="1600" b="1" dirty="0" smtClean="0">
                <a:solidFill>
                  <a:srgbClr val="31859C"/>
                </a:solidFill>
                <a:latin typeface="Verdana"/>
                <a:cs typeface="Verdana"/>
              </a:rPr>
              <a:t> (équipements/utilisation)</a:t>
            </a:r>
            <a:br>
              <a:rPr lang="fr-FR" sz="1600" b="1" dirty="0" smtClean="0">
                <a:solidFill>
                  <a:srgbClr val="31859C"/>
                </a:solidFill>
                <a:latin typeface="Verdana"/>
                <a:cs typeface="Verdana"/>
              </a:rPr>
            </a:br>
            <a:endParaRPr lang="fr-FR" sz="1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r>
              <a:rPr lang="fr-FR" sz="1600" b="1" dirty="0" smtClean="0">
                <a:solidFill>
                  <a:srgbClr val="31859C"/>
                </a:solidFill>
                <a:latin typeface="Verdana"/>
                <a:cs typeface="Verdana"/>
              </a:rPr>
              <a:t>Les matériels commandés suite à la réunion de juin 2016</a:t>
            </a: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144 </a:t>
            </a:r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iPad Air 2 – 32 Go</a:t>
            </a: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144 </a:t>
            </a:r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étuis renforcés </a:t>
            </a:r>
            <a:r>
              <a:rPr lang="fr-FR" sz="1300" b="1" dirty="0" err="1" smtClean="0">
                <a:solidFill>
                  <a:srgbClr val="31859C"/>
                </a:solidFill>
                <a:latin typeface="Verdana"/>
                <a:cs typeface="Verdana"/>
              </a:rPr>
              <a:t>Targus</a:t>
            </a:r>
            <a:endParaRPr lang="fr-FR" sz="13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144 </a:t>
            </a:r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licences MDM Jamf</a:t>
            </a: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5 bornes wifi Airport Extrême</a:t>
            </a: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5 Apple TV + 5 </a:t>
            </a:r>
            <a:r>
              <a:rPr lang="fr-FR" sz="1300" b="1" dirty="0" err="1" smtClean="0">
                <a:solidFill>
                  <a:srgbClr val="31859C"/>
                </a:solidFill>
                <a:latin typeface="Verdana"/>
                <a:cs typeface="Verdana"/>
              </a:rPr>
              <a:t>Kanex</a:t>
            </a:r>
            <a:endParaRPr lang="fr-FR" sz="13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2 valises pour Théophile de Viau</a:t>
            </a:r>
            <a:endParaRPr lang="fr-FR" sz="13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lvl="1"/>
            <a:endParaRPr lang="fr-FR" sz="13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r>
              <a:rPr lang="fr-FR" sz="1600" b="1" dirty="0" smtClean="0">
                <a:solidFill>
                  <a:srgbClr val="31859C"/>
                </a:solidFill>
                <a:latin typeface="Verdana"/>
                <a:cs typeface="Verdana"/>
              </a:rPr>
              <a:t>La configuration et ce qui a été fait :</a:t>
            </a: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Intégration des listes élèves/professeurs/classes/matière sur la plateforme Apple </a:t>
            </a:r>
            <a:r>
              <a:rPr lang="fr-FR" sz="1300" b="1" dirty="0" err="1" smtClean="0">
                <a:solidFill>
                  <a:srgbClr val="31859C"/>
                </a:solidFill>
                <a:latin typeface="Verdana"/>
                <a:cs typeface="Verdana"/>
              </a:rPr>
              <a:t>School</a:t>
            </a:r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 Manager</a:t>
            </a: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Formations administrateur au nouveau MDM (outil de gestion de flotte)</a:t>
            </a: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Intégration de toutes les tablettes dans le MDM + intégration des élèves/professeurs</a:t>
            </a: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Affectation des profils</a:t>
            </a: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Achat des applications gratuites mises à disposition dans le catalogue privé des collèges</a:t>
            </a:r>
          </a:p>
          <a:p>
            <a:pPr lvl="1"/>
            <a:endParaRPr lang="fr-FR" sz="13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lvl="1"/>
            <a:r>
              <a:rPr lang="fr-FR" sz="1300" b="1" dirty="0" smtClean="0">
                <a:solidFill>
                  <a:srgbClr val="31859C"/>
                </a:solidFill>
                <a:latin typeface="Verdana"/>
                <a:cs typeface="Verdana"/>
              </a:rPr>
              <a:t>Toutes les tablettes sont donc affectées nominativement à un professeur ou un élève avec les droits qui conviennent</a:t>
            </a:r>
          </a:p>
          <a:p>
            <a:pPr algn="ctr"/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62437" y="174378"/>
            <a:ext cx="4701963" cy="486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00" b="1" dirty="0" smtClean="0">
                <a:solidFill>
                  <a:srgbClr val="197D89"/>
                </a:solidFill>
                <a:latin typeface="Verdana"/>
                <a:cs typeface="Verdana"/>
              </a:rPr>
              <a:t>COLLEGES NUMERIQUES – 15 novembre 2016</a:t>
            </a:r>
            <a:r>
              <a:rPr lang="fr-FR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								</a:t>
            </a:r>
            <a:endParaRPr lang="fr-FR" sz="1000" b="1" dirty="0">
              <a:solidFill>
                <a:schemeClr val="accent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615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2/ PRESENTATION DE L’OUTIL DE GESTION DE FLOTTE (MDM)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Que fait un MDM ?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+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Démo application de gestion de classe : </a:t>
            </a:r>
            <a:b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</a:b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En Classe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62437" y="174378"/>
            <a:ext cx="4701963" cy="486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00" b="1" dirty="0" smtClean="0">
                <a:solidFill>
                  <a:srgbClr val="197D89"/>
                </a:solidFill>
                <a:latin typeface="Verdana"/>
                <a:cs typeface="Verdana"/>
              </a:rPr>
              <a:t>COLLEGES NUMERIQUES – 15 novembre 2016</a:t>
            </a:r>
            <a:r>
              <a:rPr lang="fr-FR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								</a:t>
            </a:r>
            <a:endParaRPr lang="fr-FR" sz="1000" b="1" dirty="0">
              <a:solidFill>
                <a:schemeClr val="accent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12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3/FORMATION DES ENSEIGNANTS</a:t>
            </a:r>
          </a:p>
          <a:p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r>
              <a:rPr lang="fr-FR" sz="1400" b="1" dirty="0" smtClean="0">
                <a:solidFill>
                  <a:srgbClr val="31859C"/>
                </a:solidFill>
                <a:latin typeface="Verdana"/>
                <a:cs typeface="Verdana"/>
              </a:rPr>
              <a:t>L’expérience Ducos : ce qui a été fait</a:t>
            </a:r>
          </a:p>
          <a:p>
            <a:r>
              <a:rPr lang="fr-FR" sz="1400" b="1" dirty="0" smtClean="0">
                <a:solidFill>
                  <a:srgbClr val="31859C"/>
                </a:solidFill>
                <a:latin typeface="Verdana"/>
                <a:cs typeface="Verdana"/>
              </a:rPr>
              <a:t>Formation des professeurs concernés par le projet « collèges numériques » :  le rectorat / l’établissement / Apple</a:t>
            </a:r>
            <a:endParaRPr lang="fr-FR" sz="1400" b="1" dirty="0" smtClean="0">
              <a:solidFill>
                <a:srgbClr val="31859C"/>
              </a:solidFill>
              <a:latin typeface="Verdana"/>
              <a:cs typeface="Verdana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62437" y="174378"/>
            <a:ext cx="4701963" cy="486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00" b="1" dirty="0" smtClean="0">
                <a:solidFill>
                  <a:srgbClr val="197D89"/>
                </a:solidFill>
                <a:latin typeface="Verdana"/>
                <a:cs typeface="Verdana"/>
              </a:rPr>
              <a:t>COLLEGES NUMERIQUES – 15 novembre 2016</a:t>
            </a:r>
            <a:r>
              <a:rPr lang="fr-FR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								</a:t>
            </a:r>
            <a:endParaRPr lang="fr-FR" sz="1000" b="1" dirty="0">
              <a:solidFill>
                <a:schemeClr val="accent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946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4/ LES CHARTES</a:t>
            </a:r>
          </a:p>
          <a:p>
            <a:pPr marL="0" indent="0" algn="ctr"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r>
              <a:rPr lang="fr-FR" sz="1400" b="1" dirty="0" smtClean="0">
                <a:solidFill>
                  <a:srgbClr val="31859C"/>
                </a:solidFill>
                <a:latin typeface="Verdana"/>
                <a:cs typeface="Verdana"/>
              </a:rPr>
              <a:t>Pour les enseignants</a:t>
            </a:r>
          </a:p>
          <a:p>
            <a:r>
              <a:rPr lang="fr-FR" sz="1400" b="1" dirty="0" smtClean="0">
                <a:solidFill>
                  <a:srgbClr val="31859C"/>
                </a:solidFill>
                <a:latin typeface="Verdana"/>
                <a:cs typeface="Verdana"/>
              </a:rPr>
              <a:t>Pour les parents d’élèves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62437" y="174378"/>
            <a:ext cx="4701963" cy="486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00" b="1" dirty="0" smtClean="0">
                <a:solidFill>
                  <a:srgbClr val="197D89"/>
                </a:solidFill>
                <a:latin typeface="Verdana"/>
                <a:cs typeface="Verdana"/>
              </a:rPr>
              <a:t>COLLEGES NUMERIQUES – 15 novembre 2016</a:t>
            </a:r>
            <a:r>
              <a:rPr lang="fr-FR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								</a:t>
            </a:r>
            <a:endParaRPr lang="fr-FR" sz="1000" b="1" dirty="0">
              <a:solidFill>
                <a:schemeClr val="accent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918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5/ LA PRESENTATION AUX PARENTS</a:t>
            </a:r>
          </a:p>
          <a:p>
            <a:pPr marL="0" indent="0" algn="ctr"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r>
              <a:rPr lang="fr-FR" sz="1400" b="1" dirty="0" smtClean="0">
                <a:solidFill>
                  <a:srgbClr val="31859C"/>
                </a:solidFill>
                <a:latin typeface="Verdana"/>
                <a:cs typeface="Verdana"/>
              </a:rPr>
              <a:t>Prévoir les réunions d’information aux parents d’élèves dans chaque établissement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62437" y="174378"/>
            <a:ext cx="4701963" cy="486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00" b="1" dirty="0" smtClean="0">
                <a:solidFill>
                  <a:srgbClr val="197D89"/>
                </a:solidFill>
                <a:latin typeface="Verdana"/>
                <a:cs typeface="Verdana"/>
              </a:rPr>
              <a:t>COLLEGES NUMERIQUES – 15 novembre 2016</a:t>
            </a:r>
            <a:r>
              <a:rPr lang="fr-FR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								</a:t>
            </a:r>
            <a:endParaRPr lang="fr-FR" sz="1000" b="1" dirty="0">
              <a:solidFill>
                <a:schemeClr val="accent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244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6/ CALENDRIER DES LIVRAISONS TABLETTES ELEVES</a:t>
            </a:r>
          </a:p>
          <a:p>
            <a:pPr marL="0" indent="0" algn="ctr"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r>
              <a:rPr lang="fr-FR" sz="1400" b="1" dirty="0" smtClean="0">
                <a:solidFill>
                  <a:srgbClr val="31859C"/>
                </a:solidFill>
                <a:latin typeface="Verdana"/>
                <a:cs typeface="Verdana"/>
              </a:rPr>
              <a:t>Remises qui se feront en présence des élus concernés </a:t>
            </a:r>
            <a:r>
              <a:rPr lang="fr-FR" sz="1400" b="1" smtClean="0">
                <a:solidFill>
                  <a:srgbClr val="31859C"/>
                </a:solidFill>
                <a:latin typeface="Verdana"/>
                <a:cs typeface="Verdana"/>
              </a:rPr>
              <a:t>+ Inspecteur </a:t>
            </a:r>
            <a:r>
              <a:rPr lang="fr-FR" sz="1400" b="1" dirty="0" smtClean="0">
                <a:solidFill>
                  <a:srgbClr val="31859C"/>
                </a:solidFill>
                <a:latin typeface="Verdana"/>
                <a:cs typeface="Verdana"/>
              </a:rPr>
              <a:t>d’Académie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62437" y="174378"/>
            <a:ext cx="4701963" cy="486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00" b="1" dirty="0" smtClean="0">
                <a:solidFill>
                  <a:srgbClr val="197D89"/>
                </a:solidFill>
                <a:latin typeface="Verdana"/>
                <a:cs typeface="Verdana"/>
              </a:rPr>
              <a:t>COLLEGES NUMERIQUES – 15 novembre 2016</a:t>
            </a:r>
            <a:r>
              <a:rPr lang="fr-FR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								</a:t>
            </a:r>
            <a:endParaRPr lang="fr-FR" sz="1000" b="1" dirty="0">
              <a:solidFill>
                <a:schemeClr val="accent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229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7/ REMISE DES TABLETTES PROFESSEURS AUX CHEFS D’ETABLISSEMENT + chartes à faire signer</a:t>
            </a:r>
          </a:p>
          <a:p>
            <a:pPr marL="0" indent="0" algn="ctr"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r>
              <a:rPr lang="fr-FR" sz="1400" b="1" dirty="0" smtClean="0">
                <a:solidFill>
                  <a:srgbClr val="31859C"/>
                </a:solidFill>
                <a:latin typeface="Verdana"/>
                <a:cs typeface="Verdana"/>
              </a:rPr>
              <a:t>Les valises mobiles pour Théophile de Viau seront livrées sur site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62437" y="174378"/>
            <a:ext cx="4701963" cy="486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00" b="1" dirty="0" smtClean="0">
                <a:solidFill>
                  <a:srgbClr val="197D89"/>
                </a:solidFill>
                <a:latin typeface="Verdana"/>
                <a:cs typeface="Verdana"/>
              </a:rPr>
              <a:t>COLLEGES NUMERIQUES – 15 novembre 2016</a:t>
            </a:r>
            <a:r>
              <a:rPr lang="fr-FR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								</a:t>
            </a:r>
            <a:endParaRPr lang="fr-FR" sz="1000" b="1" dirty="0">
              <a:solidFill>
                <a:schemeClr val="accent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6232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534113" y="163268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 smtClean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600" b="1" dirty="0">
              <a:solidFill>
                <a:srgbClr val="31859C"/>
              </a:solidFill>
              <a:latin typeface="Verdana"/>
              <a:cs typeface="Verdana"/>
            </a:endParaRPr>
          </a:p>
          <a:p>
            <a:pPr marL="0" indent="0" algn="ctr">
              <a:buNone/>
            </a:pPr>
            <a:r>
              <a:rPr lang="fr-FR" sz="2600" b="1" dirty="0" smtClean="0">
                <a:solidFill>
                  <a:srgbClr val="31859C"/>
                </a:solidFill>
                <a:latin typeface="Verdana"/>
                <a:cs typeface="Verdana"/>
              </a:rPr>
              <a:t>MERCI DE VOTRE ATTENTION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744-1D85-4D26-BDD4-1768C863F896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62437" y="174378"/>
            <a:ext cx="4701963" cy="4860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00" b="1" dirty="0" smtClean="0">
                <a:solidFill>
                  <a:srgbClr val="197D89"/>
                </a:solidFill>
                <a:latin typeface="Verdana"/>
                <a:cs typeface="Verdana"/>
              </a:rPr>
              <a:t>COLLEGES NUMERIQUES – 15 novembre 2016</a:t>
            </a:r>
            <a:r>
              <a:rPr lang="fr-FR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								</a:t>
            </a:r>
            <a:endParaRPr lang="fr-FR" sz="1000" b="1" dirty="0">
              <a:solidFill>
                <a:schemeClr val="accent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934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D17FE70C-5C3A-414F-AC00-24C4C7B36F90}" vid="{0EAF3743-38FF-437D-91A5-7057BF15FB7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196</Words>
  <Application>Microsoft Office PowerPoint</Application>
  <PresentationFormat>Affichage à l'écran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Thème1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CG47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Malarme Sylvie</dc:creator>
  <cp:lastModifiedBy>Malarme Sylvie</cp:lastModifiedBy>
  <cp:revision>31</cp:revision>
  <dcterms:created xsi:type="dcterms:W3CDTF">2016-06-29T15:28:48Z</dcterms:created>
  <dcterms:modified xsi:type="dcterms:W3CDTF">2016-11-14T17:46:39Z</dcterms:modified>
</cp:coreProperties>
</file>